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93" r:id="rId3"/>
    <p:sldId id="294" r:id="rId4"/>
    <p:sldId id="295" r:id="rId5"/>
    <p:sldId id="296" r:id="rId6"/>
    <p:sldId id="297" r:id="rId7"/>
    <p:sldId id="298" r:id="rId8"/>
    <p:sldId id="299" r:id="rId9"/>
    <p:sldId id="300" r:id="rId10"/>
  </p:sldIdLst>
  <p:sldSz cx="9144000" cy="6858000" type="screen4x3"/>
  <p:notesSz cx="6858000" cy="9144000"/>
  <p:custDataLst>
    <p:tags r:id="rId12"/>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66" d="100"/>
          <a:sy n="66" d="100"/>
        </p:scale>
        <p:origin x="-522" y="-42"/>
      </p:cViewPr>
      <p:guideLst>
        <p:guide orient="horz" pos="2160"/>
        <p:guide pos="2880"/>
      </p:guideLst>
    </p:cSldViewPr>
  </p:slideViewPr>
  <p:notesTextViewPr>
    <p:cViewPr>
      <p:scale>
        <a:sx n="75" d="100"/>
        <a:sy n="75"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12/8/2015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1</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a:solidFill>
                  <a:schemeClr val="tx1"/>
                </a:solidFill>
              </a:rPr>
              <a:t>NTH: Nguyễn Thị Hiền</a:t>
            </a:r>
            <a:endParaRPr lang="en-US" sz="2600"/>
          </a:p>
        </p:txBody>
      </p:sp>
      <p:sp>
        <p:nvSpPr>
          <p:cNvPr id="4" name="Subtitle 3"/>
          <p:cNvSpPr>
            <a:spLocks noGrp="1"/>
          </p:cNvSpPr>
          <p:nvPr>
            <p:ph type="subTitle" idx="1"/>
          </p:nvPr>
        </p:nvSpPr>
        <p:spPr>
          <a:xfrm>
            <a:off x="381000" y="762000"/>
            <a:ext cx="8077200" cy="1219200"/>
          </a:xfrm>
        </p:spPr>
        <p:txBody>
          <a:bodyPr/>
          <a:lstStyle/>
          <a:p>
            <a:pPr>
              <a:defRPr/>
            </a:pPr>
            <a:r>
              <a:rPr lang="en-US" sz="3600" b="1" dirty="0">
                <a:solidFill>
                  <a:schemeClr val="accent2">
                    <a:lumMod val="50000"/>
                  </a:schemeClr>
                </a:solidFill>
              </a:rPr>
              <a:t>TRƯỜNG CĐKT LÝ TỰ TRỌNG</a:t>
            </a:r>
          </a:p>
          <a:p>
            <a:pPr>
              <a:defRPr/>
            </a:pPr>
            <a:r>
              <a:rPr lang="en-US" sz="3200" b="1" dirty="0">
                <a:solidFill>
                  <a:schemeClr val="accent2">
                    <a:lumMod val="50000"/>
                  </a:schemeClr>
                </a:solidFill>
              </a:rPr>
              <a:t>KHOA CÔNG NGHỆ MAY - TT</a:t>
            </a: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1</a:t>
            </a:fld>
            <a:endParaRPr lang="en-US" smtClean="0"/>
          </a:p>
        </p:txBody>
      </p:sp>
      <p:sp>
        <p:nvSpPr>
          <p:cNvPr id="6" name="Rectangle 2"/>
          <p:cNvSpPr txBox="1">
            <a:spLocks noChangeArrowheads="1"/>
          </p:cNvSpPr>
          <p:nvPr/>
        </p:nvSpPr>
        <p:spPr bwMode="auto">
          <a:xfrm>
            <a:off x="381000" y="3276600"/>
            <a:ext cx="8229600" cy="1447800"/>
          </a:xfrm>
          <a:prstGeom prst="rect">
            <a:avLst/>
          </a:prstGeom>
          <a:noFill/>
          <a:ln w="9525" algn="ctr">
            <a:noFill/>
            <a:miter lim="800000"/>
            <a:headEnd/>
            <a:tailEnd/>
          </a:ln>
          <a:effectLst/>
        </p:spPr>
        <p:txBody>
          <a:bodyPr anchor="ctr"/>
          <a:lstStyle/>
          <a:p>
            <a:pPr algn="ctr">
              <a:defRPr/>
            </a:pPr>
            <a:r>
              <a:rPr lang="en-US" sz="4800" b="1" kern="0" dirty="0" err="1">
                <a:solidFill>
                  <a:srgbClr val="FF0000"/>
                </a:solidFill>
                <a:latin typeface="+mj-lt"/>
                <a:ea typeface="+mj-ea"/>
                <a:cs typeface="+mj-cs"/>
              </a:rPr>
              <a:t>Bài</a:t>
            </a:r>
            <a:r>
              <a:rPr lang="en-US" sz="4800" b="1" kern="0" dirty="0">
                <a:solidFill>
                  <a:srgbClr val="FF0000"/>
                </a:solidFill>
                <a:latin typeface="+mj-lt"/>
                <a:ea typeface="+mj-ea"/>
                <a:cs typeface="+mj-cs"/>
              </a:rPr>
              <a:t> </a:t>
            </a:r>
            <a:r>
              <a:rPr lang="en-US" sz="4800" b="1" kern="0" dirty="0" smtClean="0">
                <a:solidFill>
                  <a:srgbClr val="FF0000"/>
                </a:solidFill>
                <a:latin typeface="+mj-lt"/>
                <a:ea typeface="+mj-ea"/>
                <a:cs typeface="+mj-cs"/>
              </a:rPr>
              <a:t>6</a:t>
            </a:r>
            <a:r>
              <a:rPr lang="en-US" sz="4800" b="1" kern="0" dirty="0" smtClean="0">
                <a:solidFill>
                  <a:srgbClr val="FF0000"/>
                </a:solidFill>
                <a:latin typeface="+mj-lt"/>
                <a:ea typeface="+mj-ea"/>
                <a:cs typeface="+mj-cs"/>
              </a:rPr>
              <a:t>: </a:t>
            </a:r>
            <a:r>
              <a:rPr lang="en-US" sz="4800" b="1" kern="0" dirty="0" smtClean="0">
                <a:solidFill>
                  <a:srgbClr val="FF0000"/>
                </a:solidFill>
                <a:latin typeface="+mj-lt"/>
                <a:ea typeface="+mj-ea"/>
                <a:cs typeface="+mj-cs"/>
              </a:rPr>
              <a:t>CÁC </a:t>
            </a:r>
            <a:r>
              <a:rPr lang="en-US" sz="4800" b="1" kern="0" dirty="0" err="1" smtClean="0">
                <a:solidFill>
                  <a:srgbClr val="FF0000"/>
                </a:solidFill>
                <a:latin typeface="+mj-lt"/>
                <a:ea typeface="+mj-ea"/>
                <a:cs typeface="+mj-cs"/>
              </a:rPr>
              <a:t>ĐiỀU</a:t>
            </a:r>
            <a:r>
              <a:rPr lang="en-US" sz="4800" b="1" kern="0" dirty="0" smtClean="0">
                <a:solidFill>
                  <a:srgbClr val="FF0000"/>
                </a:solidFill>
                <a:latin typeface="+mj-lt"/>
                <a:ea typeface="+mj-ea"/>
                <a:cs typeface="+mj-cs"/>
              </a:rPr>
              <a:t> </a:t>
            </a:r>
            <a:r>
              <a:rPr lang="en-US" sz="4800" b="1" kern="0" dirty="0" err="1" smtClean="0">
                <a:solidFill>
                  <a:srgbClr val="FF0000"/>
                </a:solidFill>
                <a:latin typeface="+mj-lt"/>
                <a:ea typeface="+mj-ea"/>
                <a:cs typeface="+mj-cs"/>
              </a:rPr>
              <a:t>KiỆN</a:t>
            </a:r>
            <a:r>
              <a:rPr lang="en-US" sz="4800" b="1" kern="0" dirty="0" smtClean="0">
                <a:solidFill>
                  <a:srgbClr val="FF0000"/>
                </a:solidFill>
                <a:latin typeface="+mj-lt"/>
                <a:ea typeface="+mj-ea"/>
                <a:cs typeface="+mj-cs"/>
              </a:rPr>
              <a:t> THƯƠNG MẠI QUỐC TẾ</a:t>
            </a:r>
            <a:endParaRPr lang="en-US" sz="4800" b="1" kern="0" dirty="0">
              <a:solidFill>
                <a:srgbClr val="FF0000"/>
              </a:solidFill>
              <a:latin typeface="+mj-lt"/>
              <a:ea typeface="+mj-ea"/>
              <a:cs typeface="+mj-cs"/>
            </a:endParaRPr>
          </a:p>
        </p:txBody>
      </p:sp>
      <p:sp>
        <p:nvSpPr>
          <p:cNvPr id="7" name="Rectangle 2"/>
          <p:cNvSpPr txBox="1">
            <a:spLocks noChangeArrowheads="1"/>
          </p:cNvSpPr>
          <p:nvPr/>
        </p:nvSpPr>
        <p:spPr bwMode="auto">
          <a:xfrm>
            <a:off x="1600200" y="2209800"/>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38200" y="228600"/>
            <a:ext cx="7086600" cy="609600"/>
          </a:xfrm>
        </p:spPr>
        <p:txBody>
          <a:bodyPr/>
          <a:lstStyle/>
          <a:p>
            <a:pPr eaLnBrk="1" hangingPunct="1"/>
            <a:r>
              <a:rPr lang="en-US" dirty="0" smtClean="0"/>
              <a:t>I</a:t>
            </a:r>
            <a:r>
              <a:rPr lang="en-US" sz="3200" dirty="0" smtClean="0"/>
              <a:t>. </a:t>
            </a:r>
            <a:r>
              <a:rPr lang="en-US" sz="3200" dirty="0" err="1" smtClean="0"/>
              <a:t>Sự</a:t>
            </a:r>
            <a:r>
              <a:rPr lang="en-US" sz="3200" dirty="0" smtClean="0"/>
              <a:t> </a:t>
            </a:r>
            <a:r>
              <a:rPr lang="en-US" sz="3200" dirty="0" err="1" smtClean="0"/>
              <a:t>ra</a:t>
            </a:r>
            <a:r>
              <a:rPr lang="en-US" sz="3200" dirty="0" smtClean="0"/>
              <a:t> </a:t>
            </a:r>
            <a:r>
              <a:rPr lang="en-US" sz="3200" dirty="0" err="1" smtClean="0"/>
              <a:t>đời</a:t>
            </a:r>
            <a:r>
              <a:rPr lang="en-US" sz="3200" dirty="0" smtClean="0"/>
              <a:t> </a:t>
            </a:r>
            <a:r>
              <a:rPr lang="en-US" sz="3200" dirty="0" err="1" smtClean="0"/>
              <a:t>của</a:t>
            </a:r>
            <a:r>
              <a:rPr lang="en-US" sz="3200" dirty="0" smtClean="0"/>
              <a:t> INCOTERMS</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a:t>
            </a:fld>
            <a:endParaRPr lang="en-US" smtClean="0"/>
          </a:p>
        </p:txBody>
      </p:sp>
      <p:sp>
        <p:nvSpPr>
          <p:cNvPr id="4" name="Content Placeholder 2"/>
          <p:cNvSpPr>
            <a:spLocks noGrp="1"/>
          </p:cNvSpPr>
          <p:nvPr>
            <p:ph idx="1"/>
          </p:nvPr>
        </p:nvSpPr>
        <p:spPr>
          <a:xfrm>
            <a:off x="304800" y="1143000"/>
            <a:ext cx="8610600" cy="5287963"/>
          </a:xfrm>
        </p:spPr>
        <p:txBody>
          <a:bodyPr/>
          <a:lstStyle/>
          <a:p>
            <a:r>
              <a:rPr lang="vi-VN" sz="2800" dirty="0" smtClean="0"/>
              <a:t>Incoterms viết tắt từ 3 chữ International Commercial Terms, dịch ra tiếng Việt nghĩa là những điều kiện thương mại quốc tế còn gọi là những điều kiện cơ sở giao hàng.</a:t>
            </a:r>
            <a:endParaRPr lang="en-US" sz="2800" dirty="0" smtClean="0"/>
          </a:p>
          <a:p>
            <a:r>
              <a:rPr lang="vi-VN" sz="2800" dirty="0" smtClean="0"/>
              <a:t>Incoterms ra đời năm 1936 nhằm giúp cho các nhà kinh doanh thương mại và những bên có liên quan trên toàn cầu thuận lợi hơn khi đàm phán, ký kết và tổ chức các công việc có liên quan đến hoạt động thương mại quốc tế, từ đó thúc đẩy thương mại trên toàn cầu phát triển. </a:t>
            </a:r>
            <a:endParaRPr lang="en-US" sz="2800" dirty="0" smtClean="0"/>
          </a:p>
          <a:p>
            <a:r>
              <a:rPr lang="vi-VN" sz="2800" dirty="0" smtClean="0"/>
              <a:t>Kể từ khi ra đời đến nay, Incoterms đã trãi qua 7 lần sửa đổi vào các năm 1953, 1967, 1976, 1980, 1990, 2000, 2010. </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38200" y="228600"/>
            <a:ext cx="7772400" cy="609600"/>
          </a:xfrm>
        </p:spPr>
        <p:txBody>
          <a:bodyPr/>
          <a:lstStyle/>
          <a:p>
            <a:pPr eaLnBrk="1" hangingPunct="1"/>
            <a:r>
              <a:rPr lang="en-US" dirty="0" smtClean="0"/>
              <a:t>I</a:t>
            </a:r>
            <a:r>
              <a:rPr lang="en-US" sz="3200" dirty="0" smtClean="0"/>
              <a:t>I. </a:t>
            </a:r>
            <a:r>
              <a:rPr lang="en-US" sz="3200" dirty="0" err="1" smtClean="0"/>
              <a:t>Nội</a:t>
            </a:r>
            <a:r>
              <a:rPr lang="en-US" sz="3200" dirty="0" smtClean="0"/>
              <a:t> dung </a:t>
            </a:r>
            <a:r>
              <a:rPr lang="en-US" sz="3200" dirty="0" err="1" smtClean="0"/>
              <a:t>cơ</a:t>
            </a:r>
            <a:r>
              <a:rPr lang="en-US" sz="3200" dirty="0" smtClean="0"/>
              <a:t> </a:t>
            </a:r>
            <a:r>
              <a:rPr lang="en-US" sz="3200" dirty="0" err="1" smtClean="0"/>
              <a:t>bản</a:t>
            </a:r>
            <a:r>
              <a:rPr lang="en-US" sz="3200" dirty="0" smtClean="0"/>
              <a:t> </a:t>
            </a:r>
            <a:r>
              <a:rPr lang="en-US" sz="3200" dirty="0" err="1" smtClean="0"/>
              <a:t>của</a:t>
            </a:r>
            <a:r>
              <a:rPr lang="en-US" sz="3200" dirty="0" smtClean="0"/>
              <a:t> </a:t>
            </a:r>
            <a:r>
              <a:rPr lang="en-US" sz="3200" dirty="0" err="1" smtClean="0"/>
              <a:t>Incoterms</a:t>
            </a:r>
            <a:r>
              <a:rPr lang="en-US" sz="3200" dirty="0" smtClean="0"/>
              <a:t> 2000</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a:t>
            </a:fld>
            <a:endParaRPr lang="en-US" smtClean="0"/>
          </a:p>
        </p:txBody>
      </p:sp>
      <p:sp>
        <p:nvSpPr>
          <p:cNvPr id="4" name="Content Placeholder 2"/>
          <p:cNvSpPr>
            <a:spLocks noGrp="1"/>
          </p:cNvSpPr>
          <p:nvPr>
            <p:ph idx="1"/>
          </p:nvPr>
        </p:nvSpPr>
        <p:spPr>
          <a:xfrm>
            <a:off x="304800" y="1143000"/>
            <a:ext cx="8610600" cy="5287963"/>
          </a:xfrm>
        </p:spPr>
        <p:txBody>
          <a:bodyPr/>
          <a:lstStyle/>
          <a:p>
            <a:r>
              <a:rPr lang="vi-VN" sz="2800" b="1" u="sng" dirty="0" smtClean="0"/>
              <a:t>a. Nhóm E :</a:t>
            </a:r>
            <a:r>
              <a:rPr lang="vi-VN" sz="2800" dirty="0" smtClean="0"/>
              <a:t> gồm 1 điều kiện:</a:t>
            </a:r>
          </a:p>
          <a:p>
            <a:r>
              <a:rPr lang="vi-VN" sz="2800" b="1" dirty="0" smtClean="0"/>
              <a:t>EXW</a:t>
            </a:r>
            <a:r>
              <a:rPr lang="vi-VN" sz="2800" dirty="0" smtClean="0"/>
              <a:t> – Ex Works (named place): giao hàng tại xưởng (địa điểm quy định)</a:t>
            </a:r>
          </a:p>
          <a:p>
            <a:r>
              <a:rPr lang="vi-VN" sz="2800" u="sng" dirty="0" smtClean="0"/>
              <a:t>Đặc điểm của nhóm này</a:t>
            </a:r>
            <a:r>
              <a:rPr lang="vi-VN" sz="2800" dirty="0" smtClean="0"/>
              <a:t>:</a:t>
            </a:r>
            <a:r>
              <a:rPr lang="vi-VN" sz="2800" i="1" dirty="0" smtClean="0"/>
              <a:t> </a:t>
            </a:r>
            <a:r>
              <a:rPr lang="vi-VN" sz="2800" b="1" i="1" u="sng" dirty="0" smtClean="0"/>
              <a:t>Người bán chịu chi phí tối thiểu, giao hàng tại địa điểm quy định là hết nghĩa vụ.</a:t>
            </a:r>
            <a:endParaRPr lang="vi-VN" sz="2800" dirty="0" smtClean="0"/>
          </a:p>
          <a:p>
            <a:r>
              <a:rPr lang="vi-VN" sz="2800" b="1" u="sng" dirty="0" smtClean="0"/>
              <a:t>b. Nhóm F :</a:t>
            </a:r>
            <a:r>
              <a:rPr lang="vi-VN" sz="2800" dirty="0" smtClean="0"/>
              <a:t> gồm 3 điều kiện:</a:t>
            </a:r>
          </a:p>
          <a:p>
            <a:r>
              <a:rPr lang="vi-VN" sz="2800" b="1" dirty="0" smtClean="0"/>
              <a:t>FCA</a:t>
            </a:r>
            <a:r>
              <a:rPr lang="vi-VN" sz="2800" dirty="0" smtClean="0"/>
              <a:t> – Free Carrier (named place): giao hàng cho người vận tải (tại địa điểm quy định)</a:t>
            </a:r>
          </a:p>
          <a:p>
            <a:r>
              <a:rPr lang="vi-VN" sz="2800" b="1" dirty="0" smtClean="0"/>
              <a:t>FAS</a:t>
            </a:r>
            <a:r>
              <a:rPr lang="vi-VN" sz="2800" dirty="0" smtClean="0"/>
              <a:t> – Free Alongside Ship (named port of shipment): giao hàng dọc mạn tàu (tại cảng bốc hàng quy định)</a:t>
            </a:r>
          </a:p>
          <a:p>
            <a:r>
              <a:rPr lang="vi-VN" sz="2800" b="1" dirty="0" smtClean="0"/>
              <a:t>FOB</a:t>
            </a:r>
            <a:r>
              <a:rPr lang="vi-VN" sz="2800" dirty="0" smtClean="0"/>
              <a:t> – Free On Board (named port of shipment): giao hàng lên tàu (tại cảng bốc hàng quy định)</a:t>
            </a:r>
          </a:p>
          <a:p>
            <a:r>
              <a:rPr lang="vi-VN" sz="2800" u="sng" dirty="0" smtClean="0"/>
              <a:t>Đặc điểm của nhóm này</a:t>
            </a:r>
            <a:r>
              <a:rPr lang="vi-VN" sz="2800" dirty="0" smtClean="0"/>
              <a:t>:</a:t>
            </a:r>
            <a:r>
              <a:rPr lang="vi-VN" sz="2800" i="1" dirty="0" smtClean="0"/>
              <a:t> </a:t>
            </a:r>
            <a:r>
              <a:rPr lang="vi-VN" sz="2800" b="1" i="1" u="sng" dirty="0" smtClean="0"/>
              <a:t>Người bán không trả cước phí vận tải chính, giao hàng cho người chuyên chở do người mua chỉ định là hết nghĩa vụ.</a:t>
            </a:r>
            <a:endParaRPr lang="vi-VN" sz="2800" dirty="0" smtClean="0"/>
          </a:p>
          <a:p>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38200" y="228600"/>
            <a:ext cx="7772400" cy="609600"/>
          </a:xfrm>
        </p:spPr>
        <p:txBody>
          <a:bodyPr/>
          <a:lstStyle/>
          <a:p>
            <a:pPr eaLnBrk="1" hangingPunct="1"/>
            <a:r>
              <a:rPr lang="en-US" dirty="0" smtClean="0"/>
              <a:t>I</a:t>
            </a:r>
            <a:r>
              <a:rPr lang="en-US" sz="3200" dirty="0" smtClean="0"/>
              <a:t>I. </a:t>
            </a:r>
            <a:r>
              <a:rPr lang="en-US" sz="3200" dirty="0" err="1" smtClean="0"/>
              <a:t>Nội</a:t>
            </a:r>
            <a:r>
              <a:rPr lang="en-US" sz="3200" dirty="0" smtClean="0"/>
              <a:t> dung </a:t>
            </a:r>
            <a:r>
              <a:rPr lang="en-US" sz="3200" dirty="0" err="1" smtClean="0"/>
              <a:t>cơ</a:t>
            </a:r>
            <a:r>
              <a:rPr lang="en-US" sz="3200" dirty="0" smtClean="0"/>
              <a:t> </a:t>
            </a:r>
            <a:r>
              <a:rPr lang="en-US" sz="3200" dirty="0" err="1" smtClean="0"/>
              <a:t>bản</a:t>
            </a:r>
            <a:r>
              <a:rPr lang="en-US" sz="3200" dirty="0" smtClean="0"/>
              <a:t> </a:t>
            </a:r>
            <a:r>
              <a:rPr lang="en-US" sz="3200" dirty="0" err="1" smtClean="0"/>
              <a:t>của</a:t>
            </a:r>
            <a:r>
              <a:rPr lang="en-US" sz="3200" dirty="0" smtClean="0"/>
              <a:t> </a:t>
            </a:r>
            <a:r>
              <a:rPr lang="en-US" sz="3200" dirty="0" err="1" smtClean="0"/>
              <a:t>Incoterms</a:t>
            </a:r>
            <a:r>
              <a:rPr lang="en-US" sz="3200" dirty="0" smtClean="0"/>
              <a:t> 2000</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a:t>
            </a:fld>
            <a:endParaRPr lang="en-US" smtClean="0"/>
          </a:p>
        </p:txBody>
      </p:sp>
      <p:sp>
        <p:nvSpPr>
          <p:cNvPr id="4" name="Content Placeholder 2"/>
          <p:cNvSpPr>
            <a:spLocks noGrp="1"/>
          </p:cNvSpPr>
          <p:nvPr>
            <p:ph idx="1"/>
          </p:nvPr>
        </p:nvSpPr>
        <p:spPr>
          <a:xfrm>
            <a:off x="304800" y="1143000"/>
            <a:ext cx="8610600" cy="5287963"/>
          </a:xfrm>
        </p:spPr>
        <p:txBody>
          <a:bodyPr/>
          <a:lstStyle/>
          <a:p>
            <a:r>
              <a:rPr lang="vi-VN" sz="2800" b="1" u="sng" dirty="0" smtClean="0"/>
              <a:t>b. Nhóm F :</a:t>
            </a:r>
            <a:r>
              <a:rPr lang="vi-VN" sz="2800" dirty="0" smtClean="0"/>
              <a:t> gồm 3 điều kiện:</a:t>
            </a:r>
          </a:p>
          <a:p>
            <a:r>
              <a:rPr lang="vi-VN" sz="2800" b="1" dirty="0" smtClean="0"/>
              <a:t>FCA</a:t>
            </a:r>
            <a:r>
              <a:rPr lang="vi-VN" sz="2800" dirty="0" smtClean="0"/>
              <a:t> – Free Carrier (named place): giao hàng cho người vận tải (tại địa điểm quy định)</a:t>
            </a:r>
          </a:p>
          <a:p>
            <a:r>
              <a:rPr lang="vi-VN" sz="2800" b="1" dirty="0" smtClean="0"/>
              <a:t>FAS</a:t>
            </a:r>
            <a:r>
              <a:rPr lang="vi-VN" sz="2800" dirty="0" smtClean="0"/>
              <a:t> – Free Alongside Ship (named port of shipment): giao hàng dọc mạn tàu (tại cảng bốc hàng quy định)</a:t>
            </a:r>
          </a:p>
          <a:p>
            <a:r>
              <a:rPr lang="vi-VN" sz="2800" b="1" dirty="0" smtClean="0"/>
              <a:t>FOB</a:t>
            </a:r>
            <a:r>
              <a:rPr lang="vi-VN" sz="2800" dirty="0" smtClean="0"/>
              <a:t> – Free On Board (named port of shipment): giao hàng lên tàu (tại cảng bốc hàng quy định)</a:t>
            </a:r>
          </a:p>
          <a:p>
            <a:r>
              <a:rPr lang="vi-VN" sz="2800" u="sng" dirty="0" smtClean="0"/>
              <a:t>Đặc điểm của nhóm này</a:t>
            </a:r>
            <a:r>
              <a:rPr lang="vi-VN" sz="2800" dirty="0" smtClean="0"/>
              <a:t>:</a:t>
            </a:r>
            <a:r>
              <a:rPr lang="vi-VN" sz="2800" i="1" dirty="0" smtClean="0"/>
              <a:t> </a:t>
            </a:r>
            <a:r>
              <a:rPr lang="vi-VN" sz="2800" b="1" i="1" u="sng" dirty="0" smtClean="0"/>
              <a:t>Người bán không trả cước phí vận tải chính, giao hàng cho người chuyên chở do người mua chỉ định là hết nghĩa vụ.</a:t>
            </a:r>
            <a:endParaRPr lang="vi-VN" sz="2800" dirty="0" smtClean="0"/>
          </a:p>
          <a:p>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38200" y="228600"/>
            <a:ext cx="7772400" cy="609600"/>
          </a:xfrm>
        </p:spPr>
        <p:txBody>
          <a:bodyPr/>
          <a:lstStyle/>
          <a:p>
            <a:pPr eaLnBrk="1" hangingPunct="1"/>
            <a:r>
              <a:rPr lang="en-US" dirty="0" smtClean="0"/>
              <a:t>I</a:t>
            </a:r>
            <a:r>
              <a:rPr lang="en-US" sz="3200" dirty="0" smtClean="0"/>
              <a:t>I. </a:t>
            </a:r>
            <a:r>
              <a:rPr lang="en-US" sz="3200" dirty="0" err="1" smtClean="0"/>
              <a:t>Nội</a:t>
            </a:r>
            <a:r>
              <a:rPr lang="en-US" sz="3200" dirty="0" smtClean="0"/>
              <a:t> dung </a:t>
            </a:r>
            <a:r>
              <a:rPr lang="en-US" sz="3200" dirty="0" err="1" smtClean="0"/>
              <a:t>cơ</a:t>
            </a:r>
            <a:r>
              <a:rPr lang="en-US" sz="3200" dirty="0" smtClean="0"/>
              <a:t> </a:t>
            </a:r>
            <a:r>
              <a:rPr lang="en-US" sz="3200" dirty="0" err="1" smtClean="0"/>
              <a:t>bản</a:t>
            </a:r>
            <a:r>
              <a:rPr lang="en-US" sz="3200" dirty="0" smtClean="0"/>
              <a:t> </a:t>
            </a:r>
            <a:r>
              <a:rPr lang="en-US" sz="3200" dirty="0" err="1" smtClean="0"/>
              <a:t>của</a:t>
            </a:r>
            <a:r>
              <a:rPr lang="en-US" sz="3200" dirty="0" smtClean="0"/>
              <a:t> </a:t>
            </a:r>
            <a:r>
              <a:rPr lang="en-US" sz="3200" dirty="0" err="1" smtClean="0"/>
              <a:t>Incoterms</a:t>
            </a:r>
            <a:r>
              <a:rPr lang="en-US" sz="3200" dirty="0" smtClean="0"/>
              <a:t> 2000</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304800" y="1143000"/>
            <a:ext cx="8839200" cy="5287963"/>
          </a:xfrm>
        </p:spPr>
        <p:txBody>
          <a:bodyPr/>
          <a:lstStyle/>
          <a:p>
            <a:pPr fontAlgn="t">
              <a:buNone/>
            </a:pPr>
            <a:r>
              <a:rPr lang="vi-VN" sz="2400" b="1" u="sng" dirty="0" smtClean="0"/>
              <a:t>c. Nhóm C:</a:t>
            </a:r>
            <a:r>
              <a:rPr lang="vi-VN" sz="2400" dirty="0" smtClean="0"/>
              <a:t> gồm 4 điều kiện:</a:t>
            </a:r>
          </a:p>
          <a:p>
            <a:pPr fontAlgn="t"/>
            <a:r>
              <a:rPr lang="vi-VN" sz="2400" b="1" dirty="0" smtClean="0"/>
              <a:t>CFR</a:t>
            </a:r>
            <a:r>
              <a:rPr lang="vi-VN" sz="2400" dirty="0" smtClean="0"/>
              <a:t> </a:t>
            </a:r>
            <a:r>
              <a:rPr lang="en-US" sz="2400" dirty="0" smtClean="0"/>
              <a:t>:</a:t>
            </a:r>
            <a:r>
              <a:rPr lang="vi-VN" sz="2400" dirty="0" smtClean="0"/>
              <a:t>Cost and Freight (named port of destination): tiền hàng và cước phí (cảng đến quy định)</a:t>
            </a:r>
          </a:p>
          <a:p>
            <a:pPr fontAlgn="t"/>
            <a:r>
              <a:rPr lang="vi-VN" sz="2400" b="1" dirty="0" smtClean="0"/>
              <a:t>CIF</a:t>
            </a:r>
            <a:r>
              <a:rPr lang="vi-VN" sz="2400" dirty="0" smtClean="0"/>
              <a:t> – Cost, Insurance and Freight (named port of destination): tiền hàng, bảo hiểm và cước phí (cảng đến quy định)</a:t>
            </a:r>
          </a:p>
          <a:p>
            <a:pPr fontAlgn="t"/>
            <a:r>
              <a:rPr lang="vi-VN" sz="2400" b="1" dirty="0" smtClean="0"/>
              <a:t>CPT</a:t>
            </a:r>
            <a:r>
              <a:rPr lang="vi-VN" sz="2400" dirty="0" smtClean="0"/>
              <a:t> – Carriage Paid To (named place of destination): cước phí trả tới (nơi đích quy định)</a:t>
            </a:r>
          </a:p>
          <a:p>
            <a:pPr fontAlgn="t"/>
            <a:r>
              <a:rPr lang="vi-VN" sz="2400" b="1" dirty="0" smtClean="0"/>
              <a:t>CIP </a:t>
            </a:r>
            <a:r>
              <a:rPr lang="vi-VN" sz="2400" dirty="0" smtClean="0"/>
              <a:t>– Carriage and Insurance Paid to (named place of destination): cước phí, bảo hiểm trả tới (nơi đích quy định)</a:t>
            </a:r>
          </a:p>
          <a:p>
            <a:pPr fontAlgn="t"/>
            <a:r>
              <a:rPr lang="vi-VN" sz="2400" u="sng" dirty="0" smtClean="0"/>
              <a:t>Đặc điểm chính của nhóm:</a:t>
            </a:r>
            <a:endParaRPr lang="vi-VN" sz="2400" dirty="0" smtClean="0"/>
          </a:p>
          <a:p>
            <a:pPr fontAlgn="t">
              <a:buNone/>
            </a:pPr>
            <a:r>
              <a:rPr lang="vi-VN" sz="2400" b="1" i="1" dirty="0" smtClean="0"/>
              <a:t>* </a:t>
            </a:r>
            <a:r>
              <a:rPr lang="vi-VN" sz="2400" b="1" i="1" u="sng" dirty="0" smtClean="0"/>
              <a:t>Người bán phải trả cước phí vận tải chính</a:t>
            </a:r>
            <a:endParaRPr lang="vi-VN" sz="2400" dirty="0" smtClean="0"/>
          </a:p>
          <a:p>
            <a:pPr fontAlgn="t">
              <a:buNone/>
            </a:pPr>
            <a:r>
              <a:rPr lang="vi-VN" sz="2400" b="1" i="1" dirty="0" smtClean="0"/>
              <a:t>* </a:t>
            </a:r>
            <a:r>
              <a:rPr lang="vi-VN" sz="2400" b="1" i="1" u="sng" dirty="0" smtClean="0"/>
              <a:t>Địa điểm chuyển rủi ro về hàng hóa tại nơi gửi hàng (nơi đi)</a:t>
            </a:r>
            <a:endParaRPr lang="vi-VN" sz="2400" dirty="0" smtClean="0"/>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38200" y="228600"/>
            <a:ext cx="7772400" cy="609600"/>
          </a:xfrm>
        </p:spPr>
        <p:txBody>
          <a:bodyPr/>
          <a:lstStyle/>
          <a:p>
            <a:pPr eaLnBrk="1" hangingPunct="1"/>
            <a:r>
              <a:rPr lang="en-US" dirty="0" smtClean="0"/>
              <a:t>I</a:t>
            </a:r>
            <a:r>
              <a:rPr lang="en-US" sz="3200" dirty="0" smtClean="0"/>
              <a:t>I. </a:t>
            </a:r>
            <a:r>
              <a:rPr lang="en-US" sz="3200" dirty="0" err="1" smtClean="0"/>
              <a:t>Nội</a:t>
            </a:r>
            <a:r>
              <a:rPr lang="en-US" sz="3200" dirty="0" smtClean="0"/>
              <a:t> dung </a:t>
            </a:r>
            <a:r>
              <a:rPr lang="en-US" sz="3200" dirty="0" err="1" smtClean="0"/>
              <a:t>cơ</a:t>
            </a:r>
            <a:r>
              <a:rPr lang="en-US" sz="3200" dirty="0" smtClean="0"/>
              <a:t> </a:t>
            </a:r>
            <a:r>
              <a:rPr lang="en-US" sz="3200" dirty="0" err="1" smtClean="0"/>
              <a:t>bản</a:t>
            </a:r>
            <a:r>
              <a:rPr lang="en-US" sz="3200" dirty="0" smtClean="0"/>
              <a:t> </a:t>
            </a:r>
            <a:r>
              <a:rPr lang="en-US" sz="3200" dirty="0" err="1" smtClean="0"/>
              <a:t>của</a:t>
            </a:r>
            <a:r>
              <a:rPr lang="en-US" sz="3200" dirty="0" smtClean="0"/>
              <a:t> </a:t>
            </a:r>
            <a:r>
              <a:rPr lang="en-US" sz="3200" dirty="0" err="1" smtClean="0"/>
              <a:t>Incoterms</a:t>
            </a:r>
            <a:r>
              <a:rPr lang="en-US" sz="3200" dirty="0" smtClean="0"/>
              <a:t> 2000</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304800" y="1143000"/>
            <a:ext cx="8839200" cy="5287963"/>
          </a:xfrm>
        </p:spPr>
        <p:txBody>
          <a:bodyPr/>
          <a:lstStyle/>
          <a:p>
            <a:pPr>
              <a:buNone/>
            </a:pPr>
            <a:r>
              <a:rPr lang="vi-VN" sz="2200" b="1" u="sng" dirty="0" smtClean="0"/>
              <a:t>d. Nhóm D:</a:t>
            </a:r>
            <a:r>
              <a:rPr lang="vi-VN" sz="2200" dirty="0" smtClean="0"/>
              <a:t> gồm 5 điều kiện:</a:t>
            </a:r>
          </a:p>
          <a:p>
            <a:r>
              <a:rPr lang="vi-VN" sz="2200" b="1" dirty="0" smtClean="0"/>
              <a:t>DAF</a:t>
            </a:r>
            <a:r>
              <a:rPr lang="vi-VN" sz="2200" dirty="0" smtClean="0"/>
              <a:t> – Delivered At Frontier (named place): giao hàng tại biên giới (địa điểm quy định)</a:t>
            </a:r>
          </a:p>
          <a:p>
            <a:r>
              <a:rPr lang="vi-VN" sz="2200" b="1" dirty="0" smtClean="0"/>
              <a:t>DES</a:t>
            </a:r>
            <a:r>
              <a:rPr lang="vi-VN" sz="2200" dirty="0" smtClean="0"/>
              <a:t> – Delivered Ex Ship (named port of destination): giao hàng tại tàu (cảng đến quy định)</a:t>
            </a:r>
          </a:p>
          <a:p>
            <a:r>
              <a:rPr lang="vi-VN" sz="2200" b="1" dirty="0" smtClean="0"/>
              <a:t>DEQ</a:t>
            </a:r>
            <a:r>
              <a:rPr lang="vi-VN" sz="2200" dirty="0" smtClean="0"/>
              <a:t> – Delivered Ex Quay (named port of destination): giao hàng tại cầu cảng (tại cảng đến quy định)</a:t>
            </a:r>
          </a:p>
          <a:p>
            <a:r>
              <a:rPr lang="vi-VN" sz="2200" b="1" dirty="0" smtClean="0"/>
              <a:t>DDU</a:t>
            </a:r>
            <a:r>
              <a:rPr lang="vi-VN" sz="2200" dirty="0" smtClean="0"/>
              <a:t> – Delivered Duty Unpaid (named place of destination): giao hàng chưa nộp thuế quan (tại nơi đích quy định)</a:t>
            </a:r>
          </a:p>
          <a:p>
            <a:r>
              <a:rPr lang="vi-VN" sz="2200" b="1" dirty="0" smtClean="0"/>
              <a:t>DDP</a:t>
            </a:r>
            <a:r>
              <a:rPr lang="vi-VN" sz="2200" dirty="0" smtClean="0"/>
              <a:t> – Delivered Duty Paid (named place of destination): giao hàng đã nộp thuế quan (tại nơi đích quy định)</a:t>
            </a:r>
          </a:p>
          <a:p>
            <a:r>
              <a:rPr lang="vi-VN" sz="2200" u="sng" dirty="0" smtClean="0"/>
              <a:t>Đặc điểm chính của nhóm:</a:t>
            </a:r>
            <a:endParaRPr lang="vi-VN" sz="2200" dirty="0" smtClean="0"/>
          </a:p>
          <a:p>
            <a:r>
              <a:rPr lang="vi-VN" sz="2200" b="1" i="1" dirty="0" smtClean="0"/>
              <a:t>* </a:t>
            </a:r>
            <a:r>
              <a:rPr lang="vi-VN" sz="2200" b="1" i="1" u="sng" dirty="0" smtClean="0"/>
              <a:t>Người bán chịu mọi chi phí để đưa hàng tới địa điểm đích quy định</a:t>
            </a:r>
            <a:endParaRPr lang="vi-VN" sz="2200" dirty="0" smtClean="0"/>
          </a:p>
          <a:p>
            <a:r>
              <a:rPr lang="vi-VN" sz="2200" b="1" i="1" dirty="0" smtClean="0"/>
              <a:t>* </a:t>
            </a:r>
            <a:r>
              <a:rPr lang="vi-VN" sz="2200" b="1" i="1" u="sng" dirty="0" smtClean="0"/>
              <a:t>Địa điểm chuyển rủi ro về hàng hóa tại nơi hàng đến</a:t>
            </a:r>
            <a:endParaRPr lang="vi-VN"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a:t>
            </a:r>
            <a:r>
              <a:rPr lang="en-US" sz="4000" dirty="0" smtClean="0"/>
              <a:t>II. </a:t>
            </a:r>
            <a:r>
              <a:rPr lang="en-US" sz="4000" dirty="0" err="1" smtClean="0"/>
              <a:t>Nội</a:t>
            </a:r>
            <a:r>
              <a:rPr lang="en-US" sz="4000" dirty="0" smtClean="0"/>
              <a:t> dung </a:t>
            </a:r>
            <a:r>
              <a:rPr lang="en-US" sz="4000" dirty="0" err="1" smtClean="0"/>
              <a:t>cơ</a:t>
            </a:r>
            <a:r>
              <a:rPr lang="en-US" sz="4000" dirty="0" smtClean="0"/>
              <a:t> </a:t>
            </a:r>
            <a:r>
              <a:rPr lang="en-US" sz="4000" dirty="0" err="1" smtClean="0"/>
              <a:t>bản</a:t>
            </a:r>
            <a:r>
              <a:rPr lang="en-US" sz="4000" dirty="0" smtClean="0"/>
              <a:t> </a:t>
            </a:r>
            <a:r>
              <a:rPr lang="en-US" sz="4000" dirty="0" err="1" smtClean="0"/>
              <a:t>của</a:t>
            </a:r>
            <a:r>
              <a:rPr lang="en-US" sz="4000" dirty="0" smtClean="0"/>
              <a:t> </a:t>
            </a:r>
            <a:r>
              <a:rPr lang="en-US" sz="4000" dirty="0" err="1" smtClean="0"/>
              <a:t>Incoterms</a:t>
            </a:r>
            <a:r>
              <a:rPr lang="en-US" sz="4000" dirty="0" smtClean="0"/>
              <a:t> 2010</a:t>
            </a:r>
            <a:endParaRPr lang="en-US" dirty="0"/>
          </a:p>
        </p:txBody>
      </p:sp>
      <p:sp>
        <p:nvSpPr>
          <p:cNvPr id="3" name="Content Placeholder 2"/>
          <p:cNvSpPr>
            <a:spLocks noGrp="1"/>
          </p:cNvSpPr>
          <p:nvPr>
            <p:ph idx="1"/>
          </p:nvPr>
        </p:nvSpPr>
        <p:spPr/>
        <p:txBody>
          <a:bodyPr/>
          <a:lstStyle/>
          <a:p>
            <a:r>
              <a:rPr lang="vi-VN" b="1" u="sng" dirty="0" smtClean="0"/>
              <a:t>Nhóm I :</a:t>
            </a:r>
            <a:r>
              <a:rPr lang="vi-VN" dirty="0" smtClean="0"/>
              <a:t> </a:t>
            </a:r>
            <a:r>
              <a:rPr lang="vi-VN" b="1" u="sng" dirty="0" smtClean="0"/>
              <a:t>Có 7 điều kiện thương mại áp dụng với mọi loại phương tiện vận tải :</a:t>
            </a:r>
            <a:endParaRPr lang="vi-VN" dirty="0" smtClean="0"/>
          </a:p>
          <a:p>
            <a:r>
              <a:rPr lang="vi-VN" b="1" dirty="0" smtClean="0"/>
              <a:t>EXW - Ex Works </a:t>
            </a:r>
            <a:r>
              <a:rPr lang="vi-VN" dirty="0" smtClean="0"/>
              <a:t>(named place): giao hàng tại xưởng (địa điểm quy định)</a:t>
            </a:r>
            <a:r>
              <a:rPr lang="vi-VN" b="1" dirty="0" smtClean="0"/>
              <a:t/>
            </a:r>
            <a:br>
              <a:rPr lang="vi-VN" b="1" dirty="0" smtClean="0"/>
            </a:br>
            <a:r>
              <a:rPr lang="vi-VN" b="1" dirty="0" smtClean="0"/>
              <a:t>FCA - Free Carrier </a:t>
            </a:r>
            <a:r>
              <a:rPr lang="vi-VN" dirty="0" smtClean="0"/>
              <a:t>(named place): giao hàng cho người vận tải (tại địa điểm quy định)</a:t>
            </a:r>
            <a:r>
              <a:rPr lang="vi-VN" b="1" dirty="0" smtClean="0"/>
              <a:t/>
            </a:r>
            <a:br>
              <a:rPr lang="vi-VN" b="1" dirty="0" smtClean="0"/>
            </a:br>
            <a:r>
              <a:rPr lang="vi-VN" b="1" dirty="0" smtClean="0"/>
              <a:t>CPT - Carriage Paid To </a:t>
            </a:r>
            <a:r>
              <a:rPr lang="vi-VN" dirty="0" smtClean="0"/>
              <a:t>– Carriage Paid To (named place of destination): cước phí trả tới (nơi đích quy định)</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a:t>
            </a:r>
            <a:r>
              <a:rPr lang="en-US" sz="4000" dirty="0" smtClean="0"/>
              <a:t>II. </a:t>
            </a:r>
            <a:r>
              <a:rPr lang="en-US" sz="4000" dirty="0" err="1" smtClean="0"/>
              <a:t>Nội</a:t>
            </a:r>
            <a:r>
              <a:rPr lang="en-US" sz="4000" dirty="0" smtClean="0"/>
              <a:t> dung </a:t>
            </a:r>
            <a:r>
              <a:rPr lang="en-US" sz="4000" dirty="0" err="1" smtClean="0"/>
              <a:t>cơ</a:t>
            </a:r>
            <a:r>
              <a:rPr lang="en-US" sz="4000" dirty="0" smtClean="0"/>
              <a:t> </a:t>
            </a:r>
            <a:r>
              <a:rPr lang="en-US" sz="4000" dirty="0" err="1" smtClean="0"/>
              <a:t>bản</a:t>
            </a:r>
            <a:r>
              <a:rPr lang="en-US" sz="4000" dirty="0" smtClean="0"/>
              <a:t> </a:t>
            </a:r>
            <a:r>
              <a:rPr lang="en-US" sz="4000" dirty="0" err="1" smtClean="0"/>
              <a:t>của</a:t>
            </a:r>
            <a:r>
              <a:rPr lang="en-US" sz="4000" dirty="0" smtClean="0"/>
              <a:t> </a:t>
            </a:r>
            <a:r>
              <a:rPr lang="en-US" sz="4000" dirty="0" err="1" smtClean="0"/>
              <a:t>Incoterms</a:t>
            </a:r>
            <a:r>
              <a:rPr lang="en-US" sz="4000" dirty="0" smtClean="0"/>
              <a:t> 2010</a:t>
            </a:r>
            <a:endParaRPr lang="en-US" dirty="0"/>
          </a:p>
        </p:txBody>
      </p:sp>
      <p:sp>
        <p:nvSpPr>
          <p:cNvPr id="3" name="Content Placeholder 2"/>
          <p:cNvSpPr>
            <a:spLocks noGrp="1"/>
          </p:cNvSpPr>
          <p:nvPr>
            <p:ph idx="1"/>
          </p:nvPr>
        </p:nvSpPr>
        <p:spPr>
          <a:xfrm>
            <a:off x="152400" y="1219200"/>
            <a:ext cx="8991600" cy="5059363"/>
          </a:xfrm>
        </p:spPr>
        <p:txBody>
          <a:bodyPr/>
          <a:lstStyle/>
          <a:p>
            <a:r>
              <a:rPr lang="vi-VN" sz="2800" b="1" dirty="0" smtClean="0"/>
              <a:t>CIP - Carriage and Insurance Paid </a:t>
            </a:r>
            <a:r>
              <a:rPr lang="vi-VN" sz="2800" dirty="0" smtClean="0"/>
              <a:t>– Carriage and Insurance Paid to (named place of destination): cước phí, bảo hiểm trả tới (nơi đích quy định)</a:t>
            </a:r>
          </a:p>
          <a:p>
            <a:r>
              <a:rPr lang="vi-VN" sz="2800" b="1" dirty="0" smtClean="0"/>
              <a:t>DAT - Delivered At Terminal </a:t>
            </a:r>
            <a:r>
              <a:rPr lang="vi-VN" sz="2800" dirty="0" smtClean="0"/>
              <a:t>(named place of…..Terminal) Giao hng tại địa điểm cuối của chặn hnh trình vận tải.</a:t>
            </a:r>
            <a:r>
              <a:rPr lang="vi-VN" sz="2800" b="1" dirty="0" smtClean="0"/>
              <a:t/>
            </a:r>
            <a:br>
              <a:rPr lang="vi-VN" sz="2800" b="1" dirty="0" smtClean="0"/>
            </a:br>
            <a:r>
              <a:rPr lang="vi-VN" sz="2800" b="1" dirty="0" smtClean="0"/>
              <a:t>DAP - Delivered At Place (</a:t>
            </a:r>
            <a:r>
              <a:rPr lang="vi-VN" sz="2800" dirty="0" smtClean="0"/>
              <a:t>named place of…place of destination )</a:t>
            </a:r>
            <a:r>
              <a:rPr lang="vi-VN" sz="2800" b="1" dirty="0" smtClean="0"/>
              <a:t/>
            </a:r>
            <a:br>
              <a:rPr lang="vi-VN" sz="2800" b="1" dirty="0" smtClean="0"/>
            </a:br>
            <a:r>
              <a:rPr lang="vi-VN" sz="2800" b="1" dirty="0" smtClean="0"/>
              <a:t>DDP - Delivered Duty Paid </a:t>
            </a:r>
            <a:r>
              <a:rPr lang="vi-VN" sz="2800" dirty="0" smtClean="0"/>
              <a:t>(named place of destination): giao hàng đã nộp thuế</a:t>
            </a:r>
            <a:r>
              <a:rPr lang="en-US" sz="2800" dirty="0" smtClean="0"/>
              <a:t> </a:t>
            </a:r>
            <a:r>
              <a:rPr lang="vi-VN" sz="2800" dirty="0" smtClean="0"/>
              <a:t>quan (tại nơi đích quy định)</a:t>
            </a:r>
          </a:p>
          <a:p>
            <a:pPr>
              <a:buNone/>
            </a:pPr>
            <a:endParaRPr lang="en-US" sz="2800"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a:t>
            </a:r>
            <a:r>
              <a:rPr lang="en-US" sz="4000" dirty="0" smtClean="0"/>
              <a:t>II. </a:t>
            </a:r>
            <a:r>
              <a:rPr lang="en-US" sz="4000" dirty="0" err="1" smtClean="0"/>
              <a:t>Nội</a:t>
            </a:r>
            <a:r>
              <a:rPr lang="en-US" sz="4000" dirty="0" smtClean="0"/>
              <a:t> dung </a:t>
            </a:r>
            <a:r>
              <a:rPr lang="en-US" sz="4000" dirty="0" err="1" smtClean="0"/>
              <a:t>cơ</a:t>
            </a:r>
            <a:r>
              <a:rPr lang="en-US" sz="4000" dirty="0" smtClean="0"/>
              <a:t> </a:t>
            </a:r>
            <a:r>
              <a:rPr lang="en-US" sz="4000" dirty="0" err="1" smtClean="0"/>
              <a:t>bản</a:t>
            </a:r>
            <a:r>
              <a:rPr lang="en-US" sz="4000" dirty="0" smtClean="0"/>
              <a:t> </a:t>
            </a:r>
            <a:r>
              <a:rPr lang="en-US" sz="4000" dirty="0" err="1" smtClean="0"/>
              <a:t>của</a:t>
            </a:r>
            <a:r>
              <a:rPr lang="en-US" sz="4000" dirty="0" smtClean="0"/>
              <a:t> </a:t>
            </a:r>
            <a:r>
              <a:rPr lang="en-US" sz="4000" dirty="0" err="1" smtClean="0"/>
              <a:t>Incoterms</a:t>
            </a:r>
            <a:r>
              <a:rPr lang="en-US" sz="4000" dirty="0" smtClean="0"/>
              <a:t> 2010</a:t>
            </a:r>
            <a:endParaRPr lang="en-US" dirty="0"/>
          </a:p>
        </p:txBody>
      </p:sp>
      <p:sp>
        <p:nvSpPr>
          <p:cNvPr id="3" name="Content Placeholder 2"/>
          <p:cNvSpPr>
            <a:spLocks noGrp="1"/>
          </p:cNvSpPr>
          <p:nvPr>
            <p:ph idx="1"/>
          </p:nvPr>
        </p:nvSpPr>
        <p:spPr>
          <a:xfrm>
            <a:off x="152400" y="1066800"/>
            <a:ext cx="8991600" cy="5059363"/>
          </a:xfrm>
        </p:spPr>
        <p:txBody>
          <a:bodyPr/>
          <a:lstStyle/>
          <a:p>
            <a:r>
              <a:rPr lang="vi-VN" sz="2400" b="1" u="sng" dirty="0" smtClean="0"/>
              <a:t>Nhóm II Nhóm chỉ áp dụng cho phương tiện vận tải thủy( đường biển và đường sông ) quốc tế và nội địa: </a:t>
            </a:r>
            <a:r>
              <a:rPr lang="vi-VN" sz="2400" dirty="0" smtClean="0"/>
              <a:t>Nhóm này chỉ có 4 điều kiện thương mại</a:t>
            </a:r>
          </a:p>
          <a:p>
            <a:r>
              <a:rPr lang="vi-VN" sz="2400" b="1" dirty="0" smtClean="0"/>
              <a:t>FAS</a:t>
            </a:r>
            <a:r>
              <a:rPr lang="vi-VN" sz="2400" dirty="0" smtClean="0"/>
              <a:t> – Free Alongside Ship (named port of shipment): giao hàng dọc mạn tàu (tại cảng bốc hàng quy định)</a:t>
            </a:r>
          </a:p>
          <a:p>
            <a:r>
              <a:rPr lang="vi-VN" sz="2400" b="1" dirty="0" smtClean="0"/>
              <a:t>FOB</a:t>
            </a:r>
            <a:r>
              <a:rPr lang="vi-VN" sz="2400" dirty="0" smtClean="0"/>
              <a:t> – Free On Board (named port of shipment): giao hàng lên tàu (tại cảng bốc hàng quy định)</a:t>
            </a:r>
          </a:p>
          <a:p>
            <a:r>
              <a:rPr lang="vi-VN" sz="2400" b="1" dirty="0" smtClean="0"/>
              <a:t>CFR</a:t>
            </a:r>
            <a:r>
              <a:rPr lang="vi-VN" sz="2400" dirty="0" smtClean="0"/>
              <a:t> Cost and Freight (named port of destination): tiền hàng và cước phí (cảng đến quy định)</a:t>
            </a:r>
          </a:p>
          <a:p>
            <a:r>
              <a:rPr lang="vi-VN" sz="2400" b="1" dirty="0" smtClean="0"/>
              <a:t>CIF</a:t>
            </a:r>
            <a:r>
              <a:rPr lang="vi-VN" sz="2400" dirty="0" smtClean="0"/>
              <a:t> – Cost, Insurance and Freight (named port of destination): tiền hàng, bảo hiểm và cước phí (cảng đến quy định)</a:t>
            </a:r>
          </a:p>
          <a:p>
            <a:r>
              <a:rPr lang="vi-VN" sz="2400" b="1" u="sng" dirty="0" smtClean="0"/>
              <a:t>Nhận xét</a:t>
            </a:r>
            <a:r>
              <a:rPr lang="vi-VN" sz="2400" dirty="0" smtClean="0"/>
              <a:t>: So với Incoterms 2000, thì Incoterms 2010  loại bỏ bớt 4 điều kiện : DAF; DES; DEQ; DDU. Và thêm 2 điều kiện TM  mới DAT và DAP</a:t>
            </a:r>
          </a:p>
          <a:p>
            <a:endParaRPr lang="vi-VN" sz="2400" dirty="0" smtClean="0"/>
          </a:p>
          <a:p>
            <a:pPr>
              <a:buNone/>
            </a:pPr>
            <a:endParaRPr lang="en-US" sz="2400"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9</a:t>
            </a:fld>
            <a:endParaRPr 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Sự ra đời của INCOTERMS&amp;quot;&quot;/&gt;&lt;property id=&quot;20307&quot; value=&quot;293&quot;/&gt;&lt;/object&gt;&lt;object type=&quot;3&quot; unique_id=&quot;13068&quot;&gt;&lt;property id=&quot;20148&quot; value=&quot;5&quot;/&gt;&lt;property id=&quot;20300&quot; value=&quot;Slide 3 - &amp;quot;II. Nội dung cơ bản của Incoterms 2000&amp;quot;&quot;/&gt;&lt;property id=&quot;20307&quot; value=&quot;294&quot;/&gt;&lt;/object&gt;&lt;object type=&quot;3&quot; unique_id=&quot;13069&quot;&gt;&lt;property id=&quot;20148&quot; value=&quot;5&quot;/&gt;&lt;property id=&quot;20300&quot; value=&quot;Slide 4 - &amp;quot;II. Nội dung cơ bản của Incoterms 2000&amp;quot;&quot;/&gt;&lt;property id=&quot;20307&quot; value=&quot;295&quot;/&gt;&lt;/object&gt;&lt;object type=&quot;3&quot; unique_id=&quot;13070&quot;&gt;&lt;property id=&quot;20148&quot; value=&quot;5&quot;/&gt;&lt;property id=&quot;20300&quot; value=&quot;Slide 5 - &amp;quot;II. Nội dung cơ bản của Incoterms 2000&amp;quot;&quot;/&gt;&lt;property id=&quot;20307&quot; value=&quot;296&quot;/&gt;&lt;/object&gt;&lt;object type=&quot;3&quot; unique_id=&quot;13071&quot;&gt;&lt;property id=&quot;20148&quot; value=&quot;5&quot;/&gt;&lt;property id=&quot;20300&quot; value=&quot;Slide 6 - &amp;quot;II. Nội dung cơ bản của Incoterms 2000&amp;quot;&quot;/&gt;&lt;property id=&quot;20307&quot; value=&quot;297&quot;/&gt;&lt;/object&gt;&lt;object type=&quot;3&quot; unique_id=&quot;13072&quot;&gt;&lt;property id=&quot;20148&quot; value=&quot;5&quot;/&gt;&lt;property id=&quot;20300&quot; value=&quot;Slide 7 - &amp;quot;III. Nội dung cơ bản của Incoterms 2010&amp;quot;&quot;/&gt;&lt;property id=&quot;20307&quot; value=&quot;298&quot;/&gt;&lt;/object&gt;&lt;object type=&quot;3&quot; unique_id=&quot;13073&quot;&gt;&lt;property id=&quot;20148&quot; value=&quot;5&quot;/&gt;&lt;property id=&quot;20300&quot; value=&quot;Slide 8 - &amp;quot;III. Nội dung cơ bản của Incoterms 2010&amp;quot;&quot;/&gt;&lt;property id=&quot;20307&quot; value=&quot;299&quot;/&gt;&lt;/object&gt;&lt;object type=&quot;3&quot; unique_id=&quot;13074&quot;&gt;&lt;property id=&quot;20148&quot; value=&quot;5&quot;/&gt;&lt;property id=&quot;20300&quot; value=&quot;Slide 9 - &amp;quot;III. Nội dung cơ bản của Incoterms 2010&amp;quot;&quot;/&gt;&lt;property id=&quot;20307&quot; value=&quot;300&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2373</TotalTime>
  <Words>294</Words>
  <Application>Microsoft Office PowerPoint</Application>
  <PresentationFormat>On-screen Show (4:3)</PresentationFormat>
  <Paragraphs>66</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871TGp_picture_light_ani</vt:lpstr>
      <vt:lpstr>NTH: Nguyễn Thị Hiền</vt:lpstr>
      <vt:lpstr>I. Sự ra đời của INCOTERMS</vt:lpstr>
      <vt:lpstr>II. Nội dung cơ bản của Incoterms 2000</vt:lpstr>
      <vt:lpstr>II. Nội dung cơ bản của Incoterms 2000</vt:lpstr>
      <vt:lpstr>II. Nội dung cơ bản của Incoterms 2000</vt:lpstr>
      <vt:lpstr>II. Nội dung cơ bản của Incoterms 2000</vt:lpstr>
      <vt:lpstr>III. Nội dung cơ bản của Incoterms 2010</vt:lpstr>
      <vt:lpstr>III. Nội dung cơ bản của Incoterms 2010</vt:lpstr>
      <vt:lpstr>III. Nội dung cơ bản của Incoterms 2010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114</cp:revision>
  <dcterms:created xsi:type="dcterms:W3CDTF">2013-12-02T23:45:18Z</dcterms:created>
  <dcterms:modified xsi:type="dcterms:W3CDTF">2015-12-08T01:03:21Z</dcterms:modified>
</cp:coreProperties>
</file>